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svg"/><Relationship Id="rId18" Type="http://schemas.openxmlformats.org/officeDocument/2006/relationships/slideLayout" Target="../slideLayouts/slideLayout6.xml"/><Relationship Id="rId1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50" y="711518"/>
            <a:ext cx="7839551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Smartwatch Sentiment Analyzer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8550" y="1454825"/>
            <a:ext cx="12315944" cy="523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Uncovering Customer Sentiments using Streamlit and TextBlob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778550" y="2311837"/>
            <a:ext cx="1307330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 Group 9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8550" y="2918103"/>
            <a:ext cx="1307330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M. Vashisht Raghav-AP23110010998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8550" y="3524369"/>
            <a:ext cx="1307330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S.Sai Charan Reddy -AP23110010432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8550" y="4130635"/>
            <a:ext cx="1307330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J.Hari Charan-AP23110010486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8550" y="4736902"/>
            <a:ext cx="1307330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V.Abhiram-AP23110010988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78550" y="5343168"/>
            <a:ext cx="1307330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A.Nitish -AP23110010102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78550" y="5949434"/>
            <a:ext cx="1307330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78550" y="6555700"/>
            <a:ext cx="1307330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SRM University, 2025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8550" y="7161967"/>
            <a:ext cx="1307330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Guided by Aravind Reddy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05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712" y="3258026"/>
            <a:ext cx="11097220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Introduction: The Power of Customer Feedback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7712" y="4206716"/>
            <a:ext cx="6460688" cy="1613773"/>
          </a:xfrm>
          <a:prstGeom prst="roundRect">
            <a:avLst>
              <a:gd name="adj" fmla="val 906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3" y="4206716"/>
            <a:ext cx="121920" cy="16137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3231" y="4450794"/>
            <a:ext cx="392489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Feedback is Paramount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083231" y="4892993"/>
            <a:ext cx="5881092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customer opinions is crucial for product evolution and market success.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21999" y="4206716"/>
            <a:ext cx="6460688" cy="1613773"/>
          </a:xfrm>
          <a:prstGeom prst="roundRect">
            <a:avLst>
              <a:gd name="adj" fmla="val 906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9" y="4206716"/>
            <a:ext cx="121920" cy="16137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57517" y="4450794"/>
            <a:ext cx="42152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Sentiment Analysis Unlocks Insights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757517" y="4892993"/>
            <a:ext cx="5881092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provides a systematic approach to gauge user feelings and attitudes from text data.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47712" y="6034088"/>
            <a:ext cx="6460688" cy="1613773"/>
          </a:xfrm>
          <a:prstGeom prst="roundRect">
            <a:avLst>
              <a:gd name="adj" fmla="val 906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3" y="6034088"/>
            <a:ext cx="121920" cy="161377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231" y="6278166"/>
            <a:ext cx="318551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Review Analysis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083231" y="6720364"/>
            <a:ext cx="5881092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increasing volume of online reviews necessitates automated tools for efficient processing.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421999" y="6034088"/>
            <a:ext cx="6460688" cy="1613773"/>
          </a:xfrm>
          <a:prstGeom prst="roundRect">
            <a:avLst>
              <a:gd name="adj" fmla="val 906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519" y="6034088"/>
            <a:ext cx="121920" cy="161377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57517" y="6278166"/>
            <a:ext cx="310062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Focus: ABC X1 Smartwatch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7757517" y="6720364"/>
            <a:ext cx="5881092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apply these principles to reviews of the ABC X1 Smartwatch to demonstrate practical application.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40" y="634484"/>
            <a:ext cx="7894320" cy="105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Statement: The Challenge of Manual Review Analysis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4840" y="1952387"/>
            <a:ext cx="789432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analysis of customer feedback presents significant hurdles for businesses seeking to understand user sentiment.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4840" y="2724745"/>
            <a:ext cx="7894320" cy="1012269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803315" y="2903220"/>
            <a:ext cx="2520434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Time-Consuming Process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03315" y="3272790"/>
            <a:ext cx="753737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Manually sifting through thousands of reviews is inefficient and prone to human error.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24840" y="3915489"/>
            <a:ext cx="7894320" cy="1012269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803315" y="4093964"/>
            <a:ext cx="3222784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Difficulty in Gauging Satisfaction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03315" y="4463534"/>
            <a:ext cx="753737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Extracting overall sentiment and identifying key themes is challenging without automated tools.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24840" y="5106233"/>
            <a:ext cx="7894320" cy="1012269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803315" y="5284708"/>
            <a:ext cx="2726769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Need for Real-Time Insights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03315" y="5654278"/>
            <a:ext cx="753737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Businesses require immediate feedback to respond quickly to customer concerns and market trends.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24840" y="6296978"/>
            <a:ext cx="7894320" cy="1298019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5" name="Text 12"/>
          <p:cNvSpPr/>
          <p:nvPr/>
        </p:nvSpPr>
        <p:spPr>
          <a:xfrm>
            <a:off x="803315" y="6475452"/>
            <a:ext cx="3899297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Smartwatch Review Analysis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803315" y="6845022"/>
            <a:ext cx="753737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objective is to streamline the analysis of smartwatch reviews, providing actionable insights automatically.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628" y="508040"/>
            <a:ext cx="7850743" cy="1086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Objectives: Building an Intuitive Sentiment Tool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46628" y="1871663"/>
            <a:ext cx="7850743" cy="5853113"/>
          </a:xfrm>
          <a:prstGeom prst="roundRect">
            <a:avLst>
              <a:gd name="adj" fmla="val 473"/>
            </a:avLst>
          </a:prstGeom>
          <a:solidFill>
            <a:srgbClr val="444752"/>
          </a:solidFill>
          <a:ln/>
        </p:spPr>
      </p:sp>
      <p:sp>
        <p:nvSpPr>
          <p:cNvPr id="5" name="Shape 2"/>
          <p:cNvSpPr/>
          <p:nvPr/>
        </p:nvSpPr>
        <p:spPr>
          <a:xfrm>
            <a:off x="646628" y="1871663"/>
            <a:ext cx="7850743" cy="1324689"/>
          </a:xfrm>
          <a:prstGeom prst="roundRect">
            <a:avLst>
              <a:gd name="adj" fmla="val 2092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831294" y="2056328"/>
            <a:ext cx="3302794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Tool Development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31294" y="2438876"/>
            <a:ext cx="748141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create an accessible and intuitive sentiment analysis application.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6628" y="3196352"/>
            <a:ext cx="7850743" cy="1601867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9" name="Shape 6"/>
          <p:cNvSpPr/>
          <p:nvPr/>
        </p:nvSpPr>
        <p:spPr>
          <a:xfrm>
            <a:off x="646628" y="3196352"/>
            <a:ext cx="7850743" cy="22860"/>
          </a:xfrm>
          <a:prstGeom prst="roundRect">
            <a:avLst>
              <a:gd name="adj" fmla="val 121233"/>
            </a:avLst>
          </a:prstGeom>
          <a:solidFill>
            <a:srgbClr val="5D606B"/>
          </a:solidFill>
          <a:ln/>
        </p:spPr>
      </p:sp>
      <p:sp>
        <p:nvSpPr>
          <p:cNvPr id="10" name="Shape 7"/>
          <p:cNvSpPr/>
          <p:nvPr/>
        </p:nvSpPr>
        <p:spPr>
          <a:xfrm>
            <a:off x="4341019" y="2976860"/>
            <a:ext cx="461843" cy="461843"/>
          </a:xfrm>
          <a:prstGeom prst="roundRect">
            <a:avLst>
              <a:gd name="adj" fmla="val 6001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509" y="3092232"/>
            <a:ext cx="230862" cy="2308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1294" y="3658195"/>
            <a:ext cx="2455902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Sentiment Classification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831294" y="4040743"/>
            <a:ext cx="748141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accurately categorize reviews into Positive, Negative, or Neutral sentiments.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646628" y="4798219"/>
            <a:ext cx="7850743" cy="1601867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15" name="Shape 11"/>
          <p:cNvSpPr/>
          <p:nvPr/>
        </p:nvSpPr>
        <p:spPr>
          <a:xfrm>
            <a:off x="646628" y="4798219"/>
            <a:ext cx="7850743" cy="22860"/>
          </a:xfrm>
          <a:prstGeom prst="roundRect">
            <a:avLst>
              <a:gd name="adj" fmla="val 121233"/>
            </a:avLst>
          </a:prstGeom>
          <a:solidFill>
            <a:srgbClr val="5D606B"/>
          </a:solidFill>
          <a:ln/>
        </p:spPr>
      </p:sp>
      <p:sp>
        <p:nvSpPr>
          <p:cNvPr id="16" name="Shape 12"/>
          <p:cNvSpPr/>
          <p:nvPr/>
        </p:nvSpPr>
        <p:spPr>
          <a:xfrm>
            <a:off x="4341019" y="4578727"/>
            <a:ext cx="461843" cy="461843"/>
          </a:xfrm>
          <a:prstGeom prst="roundRect">
            <a:avLst>
              <a:gd name="adj" fmla="val 6001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6509" y="4694099"/>
            <a:ext cx="230862" cy="2308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31294" y="5260062"/>
            <a:ext cx="2777609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Instant Customer Feedback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831294" y="5642610"/>
            <a:ext cx="748141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enable companies to grasp customer sentiment quickly and effectively.</a:t>
            </a:r>
            <a:endParaRPr lang="en-US" sz="1450" dirty="0"/>
          </a:p>
        </p:txBody>
      </p:sp>
      <p:sp>
        <p:nvSpPr>
          <p:cNvPr id="20" name="Shape 15"/>
          <p:cNvSpPr/>
          <p:nvPr/>
        </p:nvSpPr>
        <p:spPr>
          <a:xfrm>
            <a:off x="646628" y="6400086"/>
            <a:ext cx="7850743" cy="1324689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21" name="Shape 16"/>
          <p:cNvSpPr/>
          <p:nvPr/>
        </p:nvSpPr>
        <p:spPr>
          <a:xfrm>
            <a:off x="646628" y="6400086"/>
            <a:ext cx="7850743" cy="22860"/>
          </a:xfrm>
          <a:prstGeom prst="roundRect">
            <a:avLst>
              <a:gd name="adj" fmla="val 121233"/>
            </a:avLst>
          </a:prstGeom>
          <a:solidFill>
            <a:srgbClr val="5D606B"/>
          </a:solidFill>
          <a:ln/>
        </p:spPr>
      </p:sp>
      <p:sp>
        <p:nvSpPr>
          <p:cNvPr id="22" name="Shape 17"/>
          <p:cNvSpPr/>
          <p:nvPr/>
        </p:nvSpPr>
        <p:spPr>
          <a:xfrm>
            <a:off x="4341019" y="6180594"/>
            <a:ext cx="461843" cy="461843"/>
          </a:xfrm>
          <a:prstGeom prst="roundRect">
            <a:avLst>
              <a:gd name="adj" fmla="val 6001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6509" y="6295965"/>
            <a:ext cx="230862" cy="23086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831294" y="6861929"/>
            <a:ext cx="283785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Informed Product Decisions</a:t>
            </a:r>
            <a:endParaRPr lang="en-US" sz="1700" dirty="0"/>
          </a:p>
        </p:txBody>
      </p:sp>
      <p:sp>
        <p:nvSpPr>
          <p:cNvPr id="25" name="Text 19"/>
          <p:cNvSpPr/>
          <p:nvPr/>
        </p:nvSpPr>
        <p:spPr>
          <a:xfrm>
            <a:off x="831294" y="7244477"/>
            <a:ext cx="748141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provide data-driven insights that support continuous product improvement.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2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67" y="2951798"/>
            <a:ext cx="5180052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Technologies Utilized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13767" y="3730585"/>
            <a:ext cx="1340286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project leverages a combination of powerful and accessible technologies to deliver a robust sentiment analysis solution.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3767" y="4471392"/>
            <a:ext cx="6613803" cy="1280041"/>
          </a:xfrm>
          <a:prstGeom prst="roundRect">
            <a:avLst>
              <a:gd name="adj" fmla="val 8572"/>
            </a:avLst>
          </a:prstGeom>
          <a:solidFill>
            <a:srgbClr val="25283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67" y="4448532"/>
            <a:ext cx="6613803" cy="9144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208383"/>
            <a:ext cx="526018" cy="52601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5358" y="4366141"/>
            <a:ext cx="210383" cy="21038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11887" y="4909780"/>
            <a:ext cx="206311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811887" y="5272802"/>
            <a:ext cx="621756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foundational programming language for backend logic and data processing.</a:t>
            </a:r>
            <a:endParaRPr lang="en-US" sz="1350" dirty="0"/>
          </a:p>
        </p:txBody>
      </p:sp>
      <p:sp>
        <p:nvSpPr>
          <p:cNvPr id="11" name="Shape 5"/>
          <p:cNvSpPr/>
          <p:nvPr/>
        </p:nvSpPr>
        <p:spPr>
          <a:xfrm>
            <a:off x="7402830" y="4471392"/>
            <a:ext cx="6613803" cy="1280041"/>
          </a:xfrm>
          <a:prstGeom prst="roundRect">
            <a:avLst>
              <a:gd name="adj" fmla="val 8572"/>
            </a:avLst>
          </a:prstGeom>
          <a:solidFill>
            <a:srgbClr val="252833"/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830" y="4448532"/>
            <a:ext cx="6613803" cy="91440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6663" y="4208383"/>
            <a:ext cx="526018" cy="526018"/>
          </a:xfrm>
          <a:prstGeom prst="rect">
            <a:avLst/>
          </a:prstGeom>
        </p:spPr>
      </p:pic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4421" y="4366141"/>
            <a:ext cx="210383" cy="210383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7600950" y="4909780"/>
            <a:ext cx="206311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Streamlit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7600950" y="5272802"/>
            <a:ext cx="621756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Used for building a simple, elegant, and interactive web-based user interface.</a:t>
            </a:r>
            <a:endParaRPr lang="en-US" sz="1350" dirty="0"/>
          </a:p>
        </p:txBody>
      </p:sp>
      <p:sp>
        <p:nvSpPr>
          <p:cNvPr id="17" name="Shape 8"/>
          <p:cNvSpPr/>
          <p:nvPr/>
        </p:nvSpPr>
        <p:spPr>
          <a:xfrm>
            <a:off x="613767" y="6189702"/>
            <a:ext cx="6613803" cy="1280041"/>
          </a:xfrm>
          <a:prstGeom prst="roundRect">
            <a:avLst>
              <a:gd name="adj" fmla="val 8572"/>
            </a:avLst>
          </a:prstGeom>
          <a:solidFill>
            <a:srgbClr val="252833"/>
          </a:solidFill>
          <a:ln/>
        </p:spPr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767" y="6166842"/>
            <a:ext cx="6613803" cy="91440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7600" y="5926693"/>
            <a:ext cx="526018" cy="526018"/>
          </a:xfrm>
          <a:prstGeom prst="rect">
            <a:avLst/>
          </a:prstGeom>
        </p:spPr>
      </p:pic>
      <p:pic>
        <p:nvPicPr>
          <p:cNvPr id="20" name="Image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5358" y="6084451"/>
            <a:ext cx="210383" cy="210383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811887" y="6628090"/>
            <a:ext cx="206311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TextBlob</a:t>
            </a:r>
            <a:endParaRPr lang="en-US" sz="1600" dirty="0"/>
          </a:p>
        </p:txBody>
      </p:sp>
      <p:sp>
        <p:nvSpPr>
          <p:cNvPr id="22" name="Text 10"/>
          <p:cNvSpPr/>
          <p:nvPr/>
        </p:nvSpPr>
        <p:spPr>
          <a:xfrm>
            <a:off x="811887" y="6991112"/>
            <a:ext cx="621756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Python library for natural language processing, crucial for sentiment analysis.</a:t>
            </a:r>
            <a:endParaRPr lang="en-US" sz="1350" dirty="0"/>
          </a:p>
        </p:txBody>
      </p:sp>
      <p:sp>
        <p:nvSpPr>
          <p:cNvPr id="23" name="Shape 11"/>
          <p:cNvSpPr/>
          <p:nvPr/>
        </p:nvSpPr>
        <p:spPr>
          <a:xfrm>
            <a:off x="7402830" y="6189702"/>
            <a:ext cx="6613803" cy="1280041"/>
          </a:xfrm>
          <a:prstGeom prst="roundRect">
            <a:avLst>
              <a:gd name="adj" fmla="val 8572"/>
            </a:avLst>
          </a:prstGeom>
          <a:solidFill>
            <a:srgbClr val="252833"/>
          </a:solidFill>
          <a:ln/>
        </p:spPr>
      </p:sp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2830" y="6166842"/>
            <a:ext cx="6613803" cy="91440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46663" y="5926693"/>
            <a:ext cx="526018" cy="526018"/>
          </a:xfrm>
          <a:prstGeom prst="rect">
            <a:avLst/>
          </a:prstGeom>
        </p:spPr>
      </p:pic>
      <p:pic>
        <p:nvPicPr>
          <p:cNvPr id="26" name="Image 12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04421" y="6084451"/>
            <a:ext cx="210383" cy="210383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7600950" y="6628090"/>
            <a:ext cx="257794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 Environment</a:t>
            </a:r>
            <a:endParaRPr lang="en-US" sz="1600" dirty="0"/>
          </a:p>
        </p:txBody>
      </p:sp>
      <p:sp>
        <p:nvSpPr>
          <p:cNvPr id="28" name="Text 13"/>
          <p:cNvSpPr/>
          <p:nvPr/>
        </p:nvSpPr>
        <p:spPr>
          <a:xfrm>
            <a:off x="7600950" y="6991112"/>
            <a:ext cx="621756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Command Prompt or Python IDE for coding, testing, and execution.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9565958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Architecture: From Input to Insight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Input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enter smartwatch reviews into the system.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265592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Streamlit Web Interface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Accepts and displays user input, creating an interactive experience.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TextBlob Analysis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Processes the text for sentiment polarity and subjectivity.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70474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Sentiment Classification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Categorizes the review as Positive, Negative, or Neutral.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41351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Instant Result Display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Shows the sentiment classification and polarity score immediately.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733" y="418028"/>
            <a:ext cx="7028855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Workflow: A Step-by-Step Process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31733" y="1168718"/>
            <a:ext cx="135669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sentiment analyzer follows a clear and efficient process to convert raw text into actionable sentiment data.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733" y="1582579"/>
            <a:ext cx="455771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39428" y="1734503"/>
            <a:ext cx="178748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 Entry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139428" y="2048947"/>
            <a:ext cx="1295923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inputs the smartwatch review text into the application.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9" y="2646045"/>
            <a:ext cx="455771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67314" y="2797969"/>
            <a:ext cx="178748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Validation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367314" y="3112413"/>
            <a:ext cx="1273135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checks the input for proper formatting and content suitability.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04" y="3709511"/>
            <a:ext cx="455771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95199" y="3861435"/>
            <a:ext cx="196798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NLP Sentiment Analysis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595199" y="4175879"/>
            <a:ext cx="1250346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TextBlob's Natural Language Processing capabilities are employed to understand the text's emotional tone.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4772978"/>
            <a:ext cx="455771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23085" y="4924901"/>
            <a:ext cx="282344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Polarity &amp; Subjectivity Calculation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823085" y="5239345"/>
            <a:ext cx="12275582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quantifies the emotional charge (polarity) and factual basis (subjectivity) of the review.</a:t>
            </a:r>
            <a:endParaRPr lang="en-US" sz="11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04" y="5836444"/>
            <a:ext cx="455771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95199" y="5988368"/>
            <a:ext cx="195262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 Sentiment Display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1595199" y="6302812"/>
            <a:ext cx="12503468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categorized sentiment (Positive, Negative, Neutral) along with scores is presented to the user.</a:t>
            </a:r>
            <a:endParaRPr lang="en-US" sz="11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19" y="6899910"/>
            <a:ext cx="455771" cy="11430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67314" y="7051834"/>
            <a:ext cx="1936552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 History Storage</a:t>
            </a:r>
            <a:endParaRPr lang="en-US" sz="1400" dirty="0"/>
          </a:p>
        </p:txBody>
      </p:sp>
      <p:sp>
        <p:nvSpPr>
          <p:cNvPr id="21" name="Text 13"/>
          <p:cNvSpPr/>
          <p:nvPr/>
        </p:nvSpPr>
        <p:spPr>
          <a:xfrm>
            <a:off x="1367314" y="7366278"/>
            <a:ext cx="12731353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 analyzed reviews and their results are stored for future reference and trend analysis.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4040"/>
            <a:ext cx="116890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Enhancements: Evolving the Analyzer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2076807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2278737"/>
            <a:ext cx="310157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E-commerce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3126224"/>
            <a:ext cx="31015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Directly pull reviews from online retail platforms for automated analysis.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776" y="2076807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73046" y="2278737"/>
            <a:ext cx="310157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ML &amp; Deep Learning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73046" y="3126224"/>
            <a:ext cx="310157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Incorporate sophisticated models for higher accuracy and nuanced sentiment detection.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3828" y="2076807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91098" y="22787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91098" y="2774275"/>
            <a:ext cx="31015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Expand capabilities to analyze reviews in multiple languages.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5137071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54994" y="5339001"/>
            <a:ext cx="310157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Analytics Dashboard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854994" y="6186488"/>
            <a:ext cx="31015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comprehensive visual summaries and trend analysis of sentiment data.</a:t>
            </a:r>
            <a:endParaRPr lang="en-US" sz="1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5776" y="5137071"/>
            <a:ext cx="718066" cy="71806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273046" y="5339001"/>
            <a:ext cx="310157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Application Version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273046" y="6186488"/>
            <a:ext cx="310157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dedicated mobile app for on-the-go sentiment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538" y="537091"/>
            <a:ext cx="13263324" cy="1148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A Step Towards Data-Driven Product Development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83538" y="2076569"/>
            <a:ext cx="439460" cy="43946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4" name="Text 2"/>
          <p:cNvSpPr/>
          <p:nvPr/>
        </p:nvSpPr>
        <p:spPr>
          <a:xfrm>
            <a:off x="765393" y="2123956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318260" y="2113121"/>
            <a:ext cx="3465314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Successful Implementation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318260" y="2574965"/>
            <a:ext cx="1262860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Smartwatch Sentiment Analyzer is a fully functional, real-time system.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3538" y="3277910"/>
            <a:ext cx="439460" cy="43946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8" name="Text 6"/>
          <p:cNvSpPr/>
          <p:nvPr/>
        </p:nvSpPr>
        <p:spPr>
          <a:xfrm>
            <a:off x="765393" y="3325297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318260" y="3314462"/>
            <a:ext cx="3236000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&amp; Effective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318260" y="3776305"/>
            <a:ext cx="1262860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offers an intuitive interface that delivers accurate sentiment insights efficiently.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83538" y="4479250"/>
            <a:ext cx="439460" cy="43946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10"/>
          <p:cNvSpPr/>
          <p:nvPr/>
        </p:nvSpPr>
        <p:spPr>
          <a:xfrm>
            <a:off x="765393" y="4526637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318260" y="4515803"/>
            <a:ext cx="308490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Businesses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318260" y="4977646"/>
            <a:ext cx="1262860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Companies can now easily analyze customer feedback, fostering better relationships and product strategy.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83538" y="5680591"/>
            <a:ext cx="439460" cy="43946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6" name="Text 14"/>
          <p:cNvSpPr/>
          <p:nvPr/>
        </p:nvSpPr>
        <p:spPr>
          <a:xfrm>
            <a:off x="765393" y="5727978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318260" y="5717143"/>
            <a:ext cx="3843457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Driving Product Improvement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318260" y="6178987"/>
            <a:ext cx="1262860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tool provides critical data for informed decision-making and continuous product enhancement.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683538" y="6881932"/>
            <a:ext cx="439460" cy="439460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20" name="Text 18"/>
          <p:cNvSpPr/>
          <p:nvPr/>
        </p:nvSpPr>
        <p:spPr>
          <a:xfrm>
            <a:off x="765393" y="6929318"/>
            <a:ext cx="27563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318260" y="6918484"/>
            <a:ext cx="3691057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NLP in Real-World Scenarios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318260" y="7380327"/>
            <a:ext cx="1262860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effectively demonstrates the practical application of Natural Language Processing in a business context.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